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showOutlineIcons="0">
    <p:restoredLeft sz="1558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3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68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tableStyles" Target="tableStyles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19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0EFE9265-17BF-457A-8D5F-C73D87136ECF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1048720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21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DD89492B-836F-4F97-9EAD-9F335ED9E252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</p:handoutMaster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14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1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1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bg>
      <p:bgRef idx="1002">
        <a:schemeClr val="bg2"/>
      </p:bgRef>
    </p:bg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anchor="b" bIns="0" rIns="18288" tIns="0" vert="horz">
            <a:normAutofit/>
            <a:scene3d>
              <a:camera prst="orthographicFront"/>
              <a:lightRig dir="t" rig="freezing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b="1" sz="56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algn="tl" blurRad="38100" dir="5400000" dist="25400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86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algn="r" indent="0" marL="0" marR="45720">
              <a:buNone/>
              <a:defRPr>
                <a:solidFill>
                  <a:schemeClr val="tx1"/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48587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1048588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9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8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8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104868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6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10486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9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bg>
      <p:bgRef idx="1002">
        <a:schemeClr val="bg2"/>
      </p:bgRef>
    </p:bg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anchor="b" bIns="0" tIns="0" vert="horz">
            <a:noAutofit/>
            <a:scene3d>
              <a:camera prst="orthographicFront"/>
              <a:lightRig dir="t" rig="freezing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baseline="0" b="1" cap="none" dirty="0" sz="5600" lang="en-US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algn="tl" blurRad="38100" dir="5400000" dist="25400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85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anchor="t" lIns="45720" rIns="45720"/>
          <a:lstStyle>
            <a:lvl1pPr indent="0" marL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8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10486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9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9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9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104869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b" tIns="45720"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9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anchor="ctr" bIns="0" lIns="45720" rIns="45720" tIns="0">
            <a:noAutofit/>
          </a:bodyPr>
          <a:lstStyle>
            <a:lvl1pPr indent="0" marL="0">
              <a:buNone/>
              <a:defRPr baseline="0" b="1" cap="none" sz="2400">
                <a:solidFill>
                  <a:schemeClr val="tx2"/>
                </a:solidFill>
                <a:effectLst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97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anchor="ctr" bIns="0" lIns="45720" rIns="45720" tIns="0"/>
          <a:lstStyle>
            <a:lvl1pPr indent="0" marL="0">
              <a:buNone/>
              <a:defRPr baseline="0" b="1" cap="none" sz="2400">
                <a:solidFill>
                  <a:schemeClr val="tx2"/>
                </a:solidFill>
                <a:effectLst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98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99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0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104870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anchor="b" bIns="0" tIns="45720" vert="horz">
            <a:normAutofit/>
            <a:scene3d>
              <a:camera prst="orthographicFront"/>
              <a:lightRig dir="t" rig="freezing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b="0" sz="50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6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104866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104870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anchor="b" lIns="0">
            <a:noAutofit/>
          </a:bodyPr>
          <a:lstStyle>
            <a:lvl1pPr algn="l" rtl="0">
              <a:spcBef>
                <a:spcPct val="0"/>
              </a:spcBef>
              <a:buNone/>
              <a:defRPr b="0" sz="26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07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algn="l" indent="0" marL="0">
              <a:buNone/>
              <a:defRPr sz="1400"/>
            </a:lvl1pPr>
            <a:lvl2pPr algn="l" indent="0">
              <a:buNone/>
              <a:defRPr sz="1200"/>
            </a:lvl2pPr>
            <a:lvl3pPr algn="l" indent="0">
              <a:buNone/>
              <a:defRPr sz="1000"/>
            </a:lvl3pPr>
            <a:lvl4pPr algn="l" indent="0">
              <a:buNone/>
              <a:defRPr sz="900"/>
            </a:lvl4pPr>
            <a:lvl5pPr algn="l" indent="0">
              <a:buNone/>
              <a:defRPr sz="9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708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0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10487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Picture with Caption"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algn="tl" blurRad="63500" dir="7500000" dist="38500" kx="100000" rotWithShape="0" sx="98500" sy="10008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eaLnBrk="1" hangingPunct="1" latinLnBrk="0"/>
            <a:endParaRPr kumimoji="0" lang="en-US"/>
          </a:p>
        </p:txBody>
      </p:sp>
      <p:sp>
        <p:nvSpPr>
          <p:cNvPr id="1048670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/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algn="tl" blurRad="19685" dir="12900000" dist="6350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eaLnBrk="1" hangingPunct="1" latinLnBrk="0"/>
            <a:endParaRPr kumimoji="0" lang="en-US"/>
          </a:p>
        </p:txBody>
      </p:sp>
      <p:sp>
        <p:nvSpPr>
          <p:cNvPr id="1048671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anchor="b" bIns="45720" lIns="45720" rIns="45720" tIns="45720" vert="horz"/>
          <a:lstStyle>
            <a:lvl1pPr algn="l">
              <a:buNone/>
              <a:defRPr b="1" sz="2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72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anchor="t" bIns="45720" lIns="64008" rIns="45720"/>
          <a:lstStyle>
            <a:lvl1pPr algn="l" indent="0" marL="0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7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104867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676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/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indent="0" marL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dirty="0" kumimoji="0" lang="en-US"/>
          </a:p>
        </p:txBody>
      </p:sp>
      <p:sp>
        <p:nvSpPr>
          <p:cNvPr id="1048677" name="Freeform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pPr algn="l" eaLnBrk="1" hangingPunct="1" latinLnBrk="0" marL="0" rtl="0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678" name="Freeform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pPr algn="l" eaLnBrk="1" hangingPunct="1" latinLnBrk="0" marL="0" rtl="0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Freeform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pPr algn="l" eaLnBrk="1" hangingPunct="1" latinLnBrk="0" marL="0" rtl="0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577" name="Freeform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pPr algn="l" eaLnBrk="1" hangingPunct="1" latinLnBrk="0" marL="0" rtl="0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578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/>
        </p:spPr>
        <p:txBody>
          <a:bodyPr anchor="b" bIns="0" lIns="0" rIns="0" vert="horz">
            <a:normAutofit/>
          </a:bodyPr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79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/>
        </p:spPr>
        <p:txBody>
          <a:bodyPr vert="horz">
            <a:normAutofit/>
          </a:bodyPr>
          <a:p>
            <a:pPr eaLnBrk="1" hangingPunct="1" latinLnBrk="0" lvl="0"/>
            <a:r>
              <a:rPr kumimoji="0" lang="en-US" smtClean="0"/>
              <a:t>Click to edit Master text styles</a:t>
            </a:r>
          </a:p>
          <a:p>
            <a:pPr eaLnBrk="1" hangingPunct="1" latinLnBrk="0" lvl="1"/>
            <a:r>
              <a:rPr kumimoji="0" lang="en-US" smtClean="0"/>
              <a:t>Second level</a:t>
            </a:r>
          </a:p>
          <a:p>
            <a:pPr eaLnBrk="1" hangingPunct="1" latinLnBrk="0" lvl="2"/>
            <a:r>
              <a:rPr kumimoji="0" lang="en-US" smtClean="0"/>
              <a:t>Third level</a:t>
            </a:r>
          </a:p>
          <a:p>
            <a:pPr eaLnBrk="1" hangingPunct="1" latinLnBrk="0" lvl="3"/>
            <a:r>
              <a:rPr kumimoji="0" lang="en-US" smtClean="0"/>
              <a:t>Fourth level</a:t>
            </a:r>
          </a:p>
          <a:p>
            <a:pPr eaLnBrk="1" hangingPunct="1" latinLnBrk="0" lvl="4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4858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b" bIns="0" lIns="0" rIns="0" tIns="0" vert="horz"/>
          <a:lstStyle>
            <a:lvl1pPr algn="l" eaLnBrk="1" hangingPunct="1" latinLnBrk="0">
              <a:defRPr sz="1200" kumimoji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1048581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/>
        </p:spPr>
        <p:txBody>
          <a:bodyPr anchor="b" bIns="0" lIns="0" rIns="0" tIns="0" vert="horz"/>
          <a:lstStyle>
            <a:lvl1pPr algn="l" eaLnBrk="1" hangingPunct="1" latinLnBrk="0">
              <a:defRPr sz="1200" kumimoji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2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/>
        </p:spPr>
        <p:txBody>
          <a:bodyPr anchor="b" bIns="0" lIns="0" rIns="0" tIns="0" vert="horz"/>
          <a:lstStyle>
            <a:lvl1pPr algn="r" eaLnBrk="1" hangingPunct="1" latinLnBrk="0">
              <a:defRPr sz="1200" kumimoji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048583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16000">
                    <a:schemeClr val="accent2">
                      <a:shade val="75000"/>
                      <a:alpha val="56000"/>
                    </a:schemeClr>
                  </a:gs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t" bIns="45720" compatLnSpc="1" lIns="91440" rIns="91440" tIns="45720" vert="horz" wrap="square"/>
            <a:p>
              <a:endParaRPr kumimoji="0" lang="en-US"/>
            </a:p>
          </p:txBody>
        </p:sp>
        <p:sp>
          <p:nvSpPr>
            <p:cNvPr id="1048584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33000">
                    <a:schemeClr val="accent2">
                      <a:alpha val="56000"/>
                    </a:schemeClr>
                  </a:gs>
                  <a:gs pos="44000">
                    <a:schemeClr val="accent1"/>
                  </a:gs>
                  <a:gs pos="74000">
                    <a:schemeClr val="accent4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t" bIns="45720" compatLnSpc="1" lIns="91440" rIns="91440" tIns="45720" vert="horz" wrap="square"/>
            <a:p>
              <a:endParaRPr kumimoji="0" lang="en-US"/>
            </a:p>
          </p:txBody>
        </p:sp>
      </p:grp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eaLnBrk="1" hangingPunct="1" latinLnBrk="0" rtl="0">
        <a:spcBef>
          <a:spcPct val="0"/>
        </a:spcBef>
        <a:buNone/>
        <a:defRPr b="0" sz="5000" kern="1200" kumimoji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algn="l" eaLnBrk="1" hangingPunct="1" indent="-274320" latinLnBrk="0" marL="274320" rtl="0">
        <a:spcBef>
          <a:spcPct val="20000"/>
        </a:spcBef>
        <a:buClr>
          <a:schemeClr val="accent3"/>
        </a:buClr>
        <a:buSzPct val="95000"/>
        <a:buFont typeface="Wingdings 2"/>
        <a:buChar char=""/>
        <a:defRPr sz="2600"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indent="-246888" latinLnBrk="0" marL="640080" rtl="0">
        <a:spcBef>
          <a:spcPct val="20000"/>
        </a:spcBef>
        <a:buClr>
          <a:schemeClr val="accent1"/>
        </a:buClr>
        <a:buSzPct val="85000"/>
        <a:buFont typeface="Wingdings 2"/>
        <a:buChar char=""/>
        <a:defRPr sz="2400"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indent="-246888" latinLnBrk="0" marL="914400" rtl="0">
        <a:spcBef>
          <a:spcPct val="20000"/>
        </a:spcBef>
        <a:buClr>
          <a:schemeClr val="accent2"/>
        </a:buClr>
        <a:buSzPct val="70000"/>
        <a:buFont typeface="Wingdings 2"/>
        <a:buChar char=""/>
        <a:defRPr sz="21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indent="-210312" latinLnBrk="0" marL="1188720" rtl="0">
        <a:spcBef>
          <a:spcPct val="20000"/>
        </a:spcBef>
        <a:buClr>
          <a:schemeClr val="accent3"/>
        </a:buClr>
        <a:buSzPct val="65000"/>
        <a:buFont typeface="Wingdings 2"/>
        <a:buChar char="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indent="-210312" latinLnBrk="0" marL="1463040" rtl="0">
        <a:spcBef>
          <a:spcPct val="20000"/>
        </a:spcBef>
        <a:buClr>
          <a:schemeClr val="accent4"/>
        </a:buClr>
        <a:buSzPct val="65000"/>
        <a:buFont typeface="Wingdings 2"/>
        <a:buChar char="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indent="-210312" latinLnBrk="0" marL="1737360" rtl="0">
        <a:spcBef>
          <a:spcPct val="20000"/>
        </a:spcBef>
        <a:buClr>
          <a:schemeClr val="accent5"/>
        </a:buClr>
        <a:buSzPct val="80000"/>
        <a:buFont typeface="Wingdings 2"/>
        <a:buChar char="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indent="-182880" latinLnBrk="0" marL="1920240" rtl="0">
        <a:spcBef>
          <a:spcPct val="20000"/>
        </a:spcBef>
        <a:buClr>
          <a:schemeClr val="accent6"/>
        </a:buClr>
        <a:buSzPct val="80000"/>
        <a:buFont typeface="Wingdings 2"/>
        <a:buChar char=""/>
        <a:defRPr baseline="0" sz="16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indent="-182880" latinLnBrk="0" marL="2194560" rtl="0">
        <a:spcBef>
          <a:spcPct val="20000"/>
        </a:spcBef>
        <a:buClr>
          <a:schemeClr val="tx2"/>
        </a:buClr>
        <a:buChar char="•"/>
        <a:defRPr sz="16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indent="-182880" latinLnBrk="0" marL="2468880" rtl="0">
        <a:spcBef>
          <a:spcPct val="20000"/>
        </a:spcBef>
        <a:buClr>
          <a:schemeClr val="tx2"/>
        </a:buClr>
        <a:buFontTx/>
        <a:buChar char="•"/>
        <a:defRPr baseline="0" sz="14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2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2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dirty="0" lang="en-US" smtClean="0">
                <a:solidFill>
                  <a:srgbClr val="7030A0"/>
                </a:solidFill>
              </a:rPr>
              <a:t>Patient Monitoring System</a:t>
            </a:r>
            <a:endParaRPr dirty="0" lang="en-US">
              <a:solidFill>
                <a:srgbClr val="7030A0"/>
              </a:solidFill>
            </a:endParaRPr>
          </a:p>
        </p:txBody>
      </p:sp>
    </p:spTree>
  </p:cSld>
  <p:clrMapOvr>
    <a:masterClrMapping/>
  </p:clrMapOvr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dirty="0" lang="en-US" smtClean="0"/>
              <a:t>Respiration Rate Measurement</a:t>
            </a:r>
            <a:endParaRPr dirty="0" lang="en-US"/>
          </a:p>
        </p:txBody>
      </p:sp>
      <p:sp>
        <p:nvSpPr>
          <p:cNvPr id="104861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buNone/>
            </a:pPr>
            <a:r>
              <a:rPr dirty="0" lang="en-US" smtClean="0"/>
              <a:t>   Respiration</a:t>
            </a:r>
          </a:p>
          <a:p>
            <a:r>
              <a:rPr dirty="0" lang="en-US" smtClean="0"/>
              <a:t>Oxygen enters and CO</a:t>
            </a:r>
            <a:r>
              <a:rPr dirty="0" sz="2800" lang="en-US" smtClean="0"/>
              <a:t>2 leaves</a:t>
            </a:r>
          </a:p>
          <a:p>
            <a:r>
              <a:rPr dirty="0" sz="2800" lang="en-US" smtClean="0"/>
              <a:t>Inspiration increase volume of lungs and expiration decrease volumes of lungs.</a:t>
            </a:r>
          </a:p>
          <a:p>
            <a:r>
              <a:rPr dirty="0" sz="2800" lang="en-US" smtClean="0"/>
              <a:t>Inspired air is cooler than expired air.</a:t>
            </a:r>
          </a:p>
          <a:p>
            <a:r>
              <a:rPr dirty="0" sz="2800" lang="en-US" smtClean="0"/>
              <a:t>Range 12 – 18 breaths per minute.</a:t>
            </a:r>
            <a:endParaRPr dirty="0" lang="en-US" smtClean="0"/>
          </a:p>
          <a:p>
            <a:pPr>
              <a:buNone/>
            </a:pPr>
            <a:r>
              <a:rPr dirty="0" lang="en-US" smtClean="0"/>
              <a:t>   </a:t>
            </a:r>
            <a:endParaRPr dirty="0" lang="en-US"/>
          </a:p>
        </p:txBody>
      </p:sp>
    </p:spTree>
  </p:cSld>
  <p:clrMapOvr>
    <a:masterClrMapping/>
  </p:clrMapOvr>
  <p:timing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dirty="0" lang="en-US" smtClean="0"/>
              <a:t>Methods for Respiration Rate Measurement </a:t>
            </a:r>
            <a:endParaRPr dirty="0" lang="en-US"/>
          </a:p>
        </p:txBody>
      </p:sp>
      <p:sp>
        <p:nvSpPr>
          <p:cNvPr id="104861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1 Displacement Method</a:t>
            </a:r>
          </a:p>
          <a:p>
            <a:r>
              <a:rPr dirty="0" lang="en-US" smtClean="0"/>
              <a:t>2 Thermistor Method </a:t>
            </a:r>
          </a:p>
          <a:p>
            <a:r>
              <a:rPr dirty="0" lang="en-US" smtClean="0"/>
              <a:t>3 Impedance Pneumography Method</a:t>
            </a:r>
          </a:p>
          <a:p>
            <a:r>
              <a:rPr dirty="0" lang="en-US" smtClean="0"/>
              <a:t>4. CO</a:t>
            </a:r>
            <a:r>
              <a:rPr dirty="0" sz="2800" lang="en-US" smtClean="0"/>
              <a:t>2 Method</a:t>
            </a:r>
          </a:p>
          <a:p>
            <a:endParaRPr dirty="0" lang="en-US"/>
          </a:p>
        </p:txBody>
      </p:sp>
    </p:spTree>
  </p:cSld>
  <p:clrMapOvr>
    <a:masterClrMapping/>
  </p:clrMapOvr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dirty="0" lang="en-US" smtClean="0"/>
              <a:t>Impedance Pneumography Method</a:t>
            </a:r>
            <a:endParaRPr dirty="0" lang="en-US"/>
          </a:p>
        </p:txBody>
      </p:sp>
      <p:pic>
        <p:nvPicPr>
          <p:cNvPr id="2097155" name="Content Placeholder 4" descr="fig 6.1_191(4)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rcRect l="14412" t="23234" r="11603" b="57910"/>
          <a:stretch>
            <a:fillRect/>
          </a:stretch>
        </p:blipFill>
        <p:spPr>
          <a:xfrm>
            <a:off x="1524000" y="1981200"/>
            <a:ext cx="7136027" cy="3429000"/>
          </a:xfrm>
        </p:spPr>
      </p:pic>
    </p:spTree>
  </p:cSld>
  <p:clrMapOvr>
    <a:masterClrMapping/>
  </p:clrMapOvr>
  <p:timing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CO</a:t>
            </a:r>
            <a:r>
              <a:rPr dirty="0" sz="4800" lang="en-US" smtClean="0"/>
              <a:t>2</a:t>
            </a:r>
            <a:r>
              <a:rPr dirty="0" lang="en-US" smtClean="0"/>
              <a:t> Method</a:t>
            </a:r>
            <a:endParaRPr dirty="0" lang="en-US"/>
          </a:p>
        </p:txBody>
      </p:sp>
      <p:pic>
        <p:nvPicPr>
          <p:cNvPr id="2097156" name="Content Placeholder 3" descr="fig 6.1_191(3)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rcRect l="1958" t="42091" r="28381" b="27604"/>
          <a:stretch>
            <a:fillRect/>
          </a:stretch>
        </p:blipFill>
        <p:spPr>
          <a:xfrm>
            <a:off x="1828800" y="1752600"/>
            <a:ext cx="6383867" cy="3962400"/>
          </a:xfrm>
        </p:spPr>
      </p:pic>
    </p:spTree>
  </p:cSld>
  <p:clrMapOvr>
    <a:masterClrMapping/>
  </p:clrMapOvr>
  <p:timing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dirty="0" lang="en-US" smtClean="0"/>
              <a:t>Blood Pressure Measurement</a:t>
            </a:r>
            <a:endParaRPr dirty="0" lang="en-US"/>
          </a:p>
        </p:txBody>
      </p:sp>
      <p:sp>
        <p:nvSpPr>
          <p:cNvPr id="104861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6154" lnSpcReduction="10000"/>
          </a:bodyPr>
          <a:p>
            <a:r>
              <a:rPr dirty="0" lang="en-US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Blood pressure is the lateral pressure exerted by blood on vessels wall while flowing through it.</a:t>
            </a:r>
          </a:p>
          <a:p>
            <a:pPr>
              <a:buNone/>
            </a:pPr>
            <a:r>
              <a:rPr dirty="0" lang="en-US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	Two Types</a:t>
            </a:r>
          </a:p>
          <a:p>
            <a:pPr>
              <a:buNone/>
            </a:pPr>
            <a:r>
              <a:rPr dirty="0" lang="en-US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1. Systolic Blood Pressure: Pressure exerted on arteries during contraction of heart muscles .</a:t>
            </a:r>
          </a:p>
          <a:p>
            <a:pPr>
              <a:buNone/>
            </a:pPr>
            <a:r>
              <a:rPr dirty="0" lang="en-US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			</a:t>
            </a:r>
            <a:r>
              <a:rPr dirty="0" lang="en-US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Range 95-140 mm of Hg with 120 mm of Hg 	            being average.</a:t>
            </a:r>
          </a:p>
          <a:p>
            <a:pPr>
              <a:buNone/>
            </a:pPr>
            <a:r>
              <a:rPr dirty="0" lang="en-US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Diastolic Blood Pressure: Pressure exerted on veins wall during relaxation of heart muscles.</a:t>
            </a:r>
          </a:p>
          <a:p>
            <a:pPr>
              <a:buNone/>
            </a:pPr>
            <a:r>
              <a:rPr dirty="0" lang="en-US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dirty="0" lang="en-US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Range 60-90 mm of Hg with 80 mm of Hg 			being average.</a:t>
            </a:r>
          </a:p>
          <a:p>
            <a:pPr>
              <a:buNone/>
            </a:pPr>
            <a:endParaRPr dirty="0" lang="en-US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dirty="0" lang="en-US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3"/>
                                        <p:tgtEl>
                                          <p:spTgt spid="1048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8"/>
                                        <p:tgtEl>
                                          <p:spTgt spid="1048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23"/>
                                        <p:tgtEl>
                                          <p:spTgt spid="1048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28"/>
                                        <p:tgtEl>
                                          <p:spTgt spid="1048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33"/>
                                        <p:tgtEl>
                                          <p:spTgt spid="1048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38"/>
                                        <p:tgtEl>
                                          <p:spTgt spid="1048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7" grpId="0"/>
      <p:bldP spid="104861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dirty="0" lang="en-US" smtClean="0"/>
              <a:t>Methods of Pressure Measurement</a:t>
            </a:r>
            <a:endParaRPr dirty="0" lang="en-US"/>
          </a:p>
        </p:txBody>
      </p:sp>
      <p:sp>
        <p:nvSpPr>
          <p:cNvPr id="104862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just"/>
            <a:r>
              <a:rPr dirty="0"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Direct (Invasive)  Method : </a:t>
            </a:r>
          </a:p>
          <a:p>
            <a:pPr algn="just">
              <a:buNone/>
            </a:pPr>
            <a:r>
              <a:rPr dirty="0"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dirty="0" lang="en-US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this method a blood vessel must be punctured in order to introduce this sensor.</a:t>
            </a:r>
          </a:p>
          <a:p>
            <a:pPr algn="just">
              <a:buNone/>
            </a:pPr>
            <a:endParaRPr dirty="0" lang="en-US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dirty="0" lang="en-US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 causes lot of inconvenience and disturbance to the patient.</a:t>
            </a:r>
          </a:p>
          <a:p>
            <a:pPr algn="just">
              <a:buNone/>
            </a:pPr>
            <a:endParaRPr dirty="0" lang="en-US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dirty="0" lang="en-US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This method is used when highest degree of accuracy and continuous monitoring is required.</a:t>
            </a:r>
          </a:p>
          <a:p>
            <a:pPr algn="just"/>
            <a:endParaRPr dirty="0" lang="en-US" smtClean="0">
              <a:latin typeface="Times New Roman" pitchFamily="18" charset="0"/>
              <a:cs typeface="Times New Roman" pitchFamily="18" charset="0"/>
            </a:endParaRPr>
          </a:p>
          <a:p>
            <a:endParaRPr dirty="0" lang="en-US" smtClean="0">
              <a:latin typeface="Times New Roman" pitchFamily="18" charset="0"/>
              <a:cs typeface="Times New Roman" pitchFamily="18" charset="0"/>
            </a:endParaRPr>
          </a:p>
          <a:p>
            <a:endParaRPr dirty="0" lang="en-US" smtClean="0">
              <a:latin typeface="Times New Roman" pitchFamily="18" charset="0"/>
              <a:cs typeface="Times New Roman" pitchFamily="18" charset="0"/>
            </a:endParaRPr>
          </a:p>
          <a:p>
            <a:endParaRPr dirty="0" lang="en-US" smtClean="0">
              <a:latin typeface="Times New Roman" pitchFamily="18" charset="0"/>
              <a:cs typeface="Times New Roman" pitchFamily="18" charset="0"/>
            </a:endParaRPr>
          </a:p>
          <a:p>
            <a:endParaRPr dirty="0"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1048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2"/>
                                        <p:tgtEl>
                                          <p:spTgt spid="1048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7"/>
                                        <p:tgtEl>
                                          <p:spTgt spid="1048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2"/>
                                        <p:tgtEl>
                                          <p:spTgt spid="1048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>
                <a:latin typeface="Times New Roman" pitchFamily="18" charset="0"/>
                <a:cs typeface="Times New Roman" pitchFamily="18" charset="0"/>
              </a:rPr>
              <a:t>Direct Method Types:</a:t>
            </a:r>
            <a:endParaRPr dirty="0"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2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6154" lnSpcReduction="10000"/>
          </a:bodyPr>
          <a:p>
            <a:pPr>
              <a:buNone/>
            </a:pPr>
            <a:r>
              <a:rPr dirty="0" lang="en-US" smtClean="0"/>
              <a:t>  </a:t>
            </a:r>
            <a:r>
              <a:rPr dirty="0" lang="en-US" smtClean="0">
                <a:solidFill>
                  <a:srgbClr val="FF0000"/>
                </a:solidFill>
              </a:rPr>
              <a:t>A 	Catheterization ( Vessel cut down):</a:t>
            </a:r>
          </a:p>
          <a:p>
            <a:pPr algn="just">
              <a:buNone/>
            </a:pPr>
            <a:r>
              <a:rPr dirty="0" lang="en-US" smtClean="0"/>
              <a:t>		</a:t>
            </a:r>
            <a:r>
              <a:rPr dirty="0" lang="en-US" smtClean="0">
                <a:solidFill>
                  <a:schemeClr val="accent1">
                    <a:lumMod val="75000"/>
                  </a:schemeClr>
                </a:solidFill>
              </a:rPr>
              <a:t>A Catheter is a long tube , inserted in the heart by way of superficial artery or vein.</a:t>
            </a:r>
          </a:p>
          <a:p>
            <a:pPr algn="just">
              <a:buNone/>
            </a:pPr>
            <a:r>
              <a:rPr dirty="0" lang="en-US" smtClean="0">
                <a:solidFill>
                  <a:schemeClr val="accent1">
                    <a:lumMod val="75000"/>
                  </a:schemeClr>
                </a:solidFill>
              </a:rPr>
              <a:t> Further using catheter BP can be measured in two ways.</a:t>
            </a:r>
          </a:p>
          <a:p>
            <a:pPr algn="just">
              <a:buFont typeface="Wingdings" pitchFamily="2" charset="2"/>
              <a:buChar char="Ø"/>
            </a:pPr>
            <a:r>
              <a:rPr dirty="0" lang="en-US" smtClean="0">
                <a:solidFill>
                  <a:schemeClr val="accent1">
                    <a:lumMod val="75000"/>
                  </a:schemeClr>
                </a:solidFill>
              </a:rPr>
              <a:t>		First way is to introduce saline solution into the catheter so that fluid pressure is transmitted to the sensor outside the body.</a:t>
            </a:r>
            <a:endParaRPr dirty="0" lang="en-US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dirty="0" lang="en-US" smtClean="0">
                <a:solidFill>
                  <a:schemeClr val="accent1">
                    <a:lumMod val="75000"/>
                  </a:schemeClr>
                </a:solidFill>
              </a:rPr>
              <a:t>  		Second way is to introduce transducer into the catheter and then pushing it into the required point  or the transducer is mounted on the tip of catheter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48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48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0486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0486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2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buNone/>
            </a:pPr>
            <a:r>
              <a:rPr dirty="0" lang="en-US" smtClean="0">
                <a:solidFill>
                  <a:srgbClr val="FF0000"/>
                </a:solidFill>
              </a:rPr>
              <a:t> B     Implantation of a Transducer in a vessel or heart:</a:t>
            </a:r>
          </a:p>
          <a:p>
            <a:pPr>
              <a:buNone/>
            </a:pPr>
            <a:r>
              <a:rPr dirty="0" lang="en-US" smtClean="0"/>
              <a:t>		</a:t>
            </a:r>
            <a:r>
              <a:rPr dirty="0" lang="en-US" smtClean="0">
                <a:solidFill>
                  <a:schemeClr val="accent1">
                    <a:lumMod val="75000"/>
                  </a:schemeClr>
                </a:solidFill>
              </a:rPr>
              <a:t>A transducer is permanently implanted in heart or vessel using major surgery.</a:t>
            </a:r>
          </a:p>
          <a:p>
            <a:pPr>
              <a:buNone/>
            </a:pPr>
            <a:r>
              <a:rPr dirty="0" lang="en-US" smtClean="0">
                <a:solidFill>
                  <a:schemeClr val="accent1">
                    <a:lumMod val="75000"/>
                  </a:schemeClr>
                </a:solidFill>
              </a:rPr>
              <a:t>		</a:t>
            </a:r>
          </a:p>
          <a:p>
            <a:pPr>
              <a:buNone/>
            </a:pPr>
            <a:r>
              <a:rPr dirty="0" lang="en-US" smtClean="0">
                <a:solidFill>
                  <a:schemeClr val="accent1">
                    <a:lumMod val="75000"/>
                  </a:schemeClr>
                </a:solidFill>
              </a:rPr>
              <a:t>		Advantages is that the transducer remain fixed at desired position for longer period and gives accurate results.</a:t>
            </a:r>
            <a:endParaRPr dirty="0" lang="en-US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6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6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6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6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486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486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dirty="0" lang="en-US" smtClean="0"/>
              <a:t>Indirect (Non – Invasive ) Method:</a:t>
            </a:r>
            <a:endParaRPr dirty="0" lang="en-US"/>
          </a:p>
        </p:txBody>
      </p:sp>
      <p:sp>
        <p:nvSpPr>
          <p:cNvPr id="104862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pPr>
              <a:buFont typeface="Wingdings" pitchFamily="2" charset="2"/>
              <a:buChar char="ü"/>
            </a:pPr>
            <a:r>
              <a:rPr dirty="0" lang="en-US" smtClean="0"/>
              <a:t> 	</a:t>
            </a:r>
            <a:r>
              <a:rPr dirty="0" lang="en-US" smtClean="0">
                <a:solidFill>
                  <a:schemeClr val="accent1">
                    <a:lumMod val="75000"/>
                  </a:schemeClr>
                </a:solidFill>
              </a:rPr>
              <a:t>Indirect methods are used externally with patient.</a:t>
            </a:r>
          </a:p>
          <a:p>
            <a:pPr>
              <a:buFont typeface="Wingdings" pitchFamily="2" charset="2"/>
              <a:buChar char="ü"/>
            </a:pPr>
            <a:endParaRPr dirty="0" lang="en-US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dirty="0" lang="en-US" smtClean="0">
                <a:solidFill>
                  <a:schemeClr val="accent1">
                    <a:lumMod val="75000"/>
                  </a:schemeClr>
                </a:solidFill>
              </a:rPr>
              <a:t>	 These produce very little discomfort to the 	patient.</a:t>
            </a:r>
          </a:p>
          <a:p>
            <a:pPr>
              <a:buFont typeface="Wingdings" pitchFamily="2" charset="2"/>
              <a:buChar char="ü"/>
            </a:pPr>
            <a:endParaRPr dirty="0" lang="en-US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dirty="0" lang="en-US" smtClean="0">
                <a:solidFill>
                  <a:schemeClr val="accent1">
                    <a:lumMod val="75000"/>
                  </a:schemeClr>
                </a:solidFill>
              </a:rPr>
              <a:t> 	In these methods external pressure is made equal 	to the vascular pressure .</a:t>
            </a:r>
          </a:p>
          <a:p>
            <a:pPr>
              <a:buFont typeface="Wingdings" pitchFamily="2" charset="2"/>
              <a:buChar char="ü"/>
            </a:pPr>
            <a:endParaRPr dirty="0" lang="en-US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dirty="0" lang="en-US" smtClean="0">
                <a:solidFill>
                  <a:schemeClr val="accent1">
                    <a:lumMod val="75000"/>
                  </a:schemeClr>
                </a:solidFill>
              </a:rPr>
              <a:t> 	Less accurate , thus used for routine monitoring 	and examinations.</a:t>
            </a:r>
            <a:endParaRPr dirty="0" lang="en-US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48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48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Indirect Methods :</a:t>
            </a:r>
            <a:endParaRPr dirty="0" lang="en-US"/>
          </a:p>
        </p:txBody>
      </p:sp>
      <p:sp>
        <p:nvSpPr>
          <p:cNvPr id="1048628" name="TextBox 6"/>
          <p:cNvSpPr txBox="1"/>
          <p:nvPr/>
        </p:nvSpPr>
        <p:spPr>
          <a:xfrm>
            <a:off x="685800" y="1905000"/>
            <a:ext cx="3810000" cy="5514340"/>
          </a:xfrm>
          <a:prstGeom prst="rect"/>
          <a:noFill/>
        </p:spPr>
        <p:txBody>
          <a:bodyPr rtlCol="0" wrap="square">
            <a:spAutoFit/>
          </a:bodyPr>
          <a:p>
            <a:pPr algn="just" indent="-457200" marL="457200">
              <a:buAutoNum type="arabicPeriod"/>
            </a:pPr>
            <a:r>
              <a:rPr dirty="0" sz="2400"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Sphygmomanometer</a:t>
            </a:r>
          </a:p>
          <a:p>
            <a:pPr algn="just">
              <a:buFont typeface="Wingdings" pitchFamily="2" charset="2"/>
              <a:buChar char="Ø"/>
            </a:pPr>
            <a:r>
              <a:rPr dirty="0" lang="en-US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 is based on the principle that when cuff is inflated above the blood pressures using rubber bulb.</a:t>
            </a:r>
          </a:p>
          <a:p>
            <a:pPr algn="just"/>
            <a:endParaRPr dirty="0" lang="en-US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dirty="0" lang="en-US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Then it is deflated slowly through needle valve.</a:t>
            </a:r>
          </a:p>
          <a:p>
            <a:pPr algn="just"/>
            <a:endParaRPr dirty="0" lang="en-US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dirty="0" lang="en-US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When systolic pressure equals cuff pressure then it is observed using stethoscope and sphygmomanometer.</a:t>
            </a:r>
          </a:p>
          <a:p>
            <a:pPr algn="just"/>
            <a:endParaRPr dirty="0" lang="en-US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dirty="0" lang="en-US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Further cuff is deflated and when diastolic pressure equals cuff pressure then it is observed using stethoscope and sphygmomanometer.</a:t>
            </a:r>
          </a:p>
          <a:p>
            <a:endParaRPr dirty="0" lang="en-US" smtClean="0"/>
          </a:p>
          <a:p>
            <a:endParaRPr dirty="0" lang="en-US"/>
          </a:p>
        </p:txBody>
      </p:sp>
      <p:pic>
        <p:nvPicPr>
          <p:cNvPr id="2097157" name="Picture 2" descr="E:\meducal\fig 6.1_191(6)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 l="42308" t="35593" r="7744" b="42373"/>
          <a:stretch>
            <a:fillRect/>
          </a:stretch>
        </p:blipFill>
        <p:spPr bwMode="auto">
          <a:xfrm>
            <a:off x="4648200" y="2133600"/>
            <a:ext cx="4244340" cy="3581400"/>
          </a:xfrm>
          <a:prstGeom prst="rect"/>
          <a:noFill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48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48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048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048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just"/>
            <a:r>
              <a:rPr dirty="0" lang="en-US" smtClean="0">
                <a:solidFill>
                  <a:schemeClr val="accent1">
                    <a:lumMod val="75000"/>
                  </a:schemeClr>
                </a:solidFill>
              </a:rPr>
              <a:t>In Patient Monitoring System electronics Equipments are used to provide continuously check over important characteristics and other parameters of patient.</a:t>
            </a:r>
          </a:p>
          <a:p>
            <a:pPr algn="just"/>
            <a:r>
              <a:rPr dirty="0" lang="en-US" smtClean="0">
                <a:solidFill>
                  <a:schemeClr val="accent1">
                    <a:lumMod val="75000"/>
                  </a:schemeClr>
                </a:solidFill>
              </a:rPr>
              <a:t>The main purpose is to check any unbalance in the body which may further cause serious diseases like heart attacks or strokes.</a:t>
            </a:r>
            <a:endParaRPr dirty="0" lang="en-US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p>
            <a:pPr>
              <a:buNone/>
            </a:pPr>
            <a:r>
              <a:rPr dirty="0" sz="3200"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Differential Auscultatory Method :</a:t>
            </a:r>
          </a:p>
          <a:p>
            <a:pPr algn="just">
              <a:buNone/>
            </a:pPr>
            <a:r>
              <a:rPr dirty="0"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dirty="0" lang="en-US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 uses </a:t>
            </a:r>
            <a:r>
              <a:rPr dirty="0" lang="en-US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KorotKoff</a:t>
            </a:r>
            <a:r>
              <a:rPr dirty="0" lang="en-US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sounds as indirect indicator of blood pressure measurement and it is also called </a:t>
            </a:r>
            <a:r>
              <a:rPr dirty="0" lang="en-US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ausculation</a:t>
            </a:r>
            <a:r>
              <a:rPr dirty="0" lang="en-US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(use of hearing ) method .</a:t>
            </a:r>
          </a:p>
          <a:p>
            <a:pPr algn="just"/>
            <a:r>
              <a:rPr dirty="0" lang="en-US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dirty="0" lang="en-US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KorotKoff</a:t>
            </a:r>
            <a:r>
              <a:rPr dirty="0" lang="en-US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sounds  are the </a:t>
            </a:r>
          </a:p>
          <a:p>
            <a:pPr algn="just">
              <a:buNone/>
            </a:pPr>
            <a:r>
              <a:rPr dirty="0" lang="en-US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sounds produced by sudden</a:t>
            </a:r>
          </a:p>
          <a:p>
            <a:pPr algn="just">
              <a:buNone/>
            </a:pPr>
            <a:r>
              <a:rPr dirty="0" lang="en-US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pulsation of blood through a</a:t>
            </a:r>
          </a:p>
          <a:p>
            <a:pPr algn="just">
              <a:buNone/>
            </a:pPr>
            <a:r>
              <a:rPr dirty="0" lang="en-US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partially occluded artery .</a:t>
            </a:r>
          </a:p>
          <a:p>
            <a:pPr algn="just"/>
            <a:r>
              <a:rPr dirty="0" lang="en-US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A special cuff mounted 				          sensor is used consisting of				         pressure sensing elements.</a:t>
            </a:r>
          </a:p>
          <a:p>
            <a:pPr>
              <a:buNone/>
            </a:pPr>
            <a:endParaRPr dirty="0" lang="en-US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dirty="0" lang="en-US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dirty="0"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58" name="Picture 3" descr="E:\meducal\fig 6.1_191(7)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4648200" y="2667000"/>
            <a:ext cx="4191000" cy="3806825"/>
          </a:xfrm>
          <a:prstGeom prst="rect"/>
          <a:noFill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48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48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048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048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048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048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048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048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048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048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dirty="0" sz="3600"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Ultrasonic Doppler shift Method :</a:t>
            </a:r>
            <a:r>
              <a:rPr dirty="0" sz="5400"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dirty="0" sz="5400"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dirty="0" lang="en-US"/>
          </a:p>
        </p:txBody>
      </p:sp>
      <p:pic>
        <p:nvPicPr>
          <p:cNvPr id="2097159" name="Picture 2" descr="E:\meducal\fig 6.1_191(8)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828800" y="2286000"/>
            <a:ext cx="5544312" cy="3617976"/>
          </a:xfrm>
          <a:prstGeom prst="rect"/>
          <a:noFill/>
        </p:spPr>
      </p:pic>
    </p:spTree>
  </p:cSld>
  <p:clrMapOvr>
    <a:masterClrMapping/>
  </p:clrMapOvr>
  <p:timing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37488"/>
          </a:xfrm>
        </p:spPr>
        <p:txBody>
          <a:bodyPr>
            <a:normAutofit fontScale="90000"/>
          </a:bodyPr>
          <a:p>
            <a:r>
              <a:rPr dirty="0" sz="4000"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dirty="0" sz="4000"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dirty="0" sz="4000"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dirty="0" sz="4000"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dirty="0" sz="5400"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dirty="0" sz="5400"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dirty="0" sz="5400"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4000"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Ultrasonic Doppler shift Method :</a:t>
            </a:r>
            <a:endParaRPr dirty="0" lang="en-US"/>
          </a:p>
        </p:txBody>
      </p:sp>
      <p:sp>
        <p:nvSpPr>
          <p:cNvPr id="104863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In This method pressure is measured based on ultrasonic detection of arterial wall motion.</a:t>
            </a:r>
          </a:p>
          <a:p>
            <a:r>
              <a:rPr dirty="0" lang="en-US" smtClean="0"/>
              <a:t>Wall motion signals are detected during systole and diastole.</a:t>
            </a:r>
          </a:p>
          <a:p>
            <a:r>
              <a:rPr dirty="0" lang="en-US" smtClean="0"/>
              <a:t>Wall motion signal are detected based on  ultrasonic  Doppler shift principle- in which frequency of transmitted signal is shifted due to back scatter from moving blood particles.</a:t>
            </a:r>
          </a:p>
          <a:p>
            <a:endParaRPr dirty="0" lang="en-US"/>
          </a:p>
        </p:txBody>
      </p:sp>
    </p:spTree>
  </p:cSld>
  <p:clrMapOvr>
    <a:masterClrMapping/>
  </p:clrMapOvr>
  <p:timing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PACEMAKER:</a:t>
            </a:r>
            <a:endParaRPr dirty="0" lang="en-US"/>
          </a:p>
        </p:txBody>
      </p:sp>
      <p:sp>
        <p:nvSpPr>
          <p:cNvPr id="104863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indent="-274320" lvl="1" marL="274320">
              <a:buClr>
                <a:schemeClr val="accent3"/>
              </a:buClr>
              <a:buSzPct val="95000"/>
            </a:pPr>
            <a:r>
              <a:rPr dirty="0" lang="en-US" smtClean="0"/>
              <a:t>The normal beating of the heart is due to triggering pulses that originates in the sinoartrial (SA) node which is also called Natural Pacemaker.</a:t>
            </a:r>
          </a:p>
          <a:p>
            <a:pPr indent="-274320" lvl="1" marL="274320">
              <a:buClr>
                <a:schemeClr val="accent3"/>
              </a:buClr>
              <a:buSzPct val="95000"/>
            </a:pPr>
            <a:r>
              <a:rPr dirty="0" lang="en-US" smtClean="0"/>
              <a:t>Some times natural pacemaker does not function properly ---- so we need an artificial pacemaker.</a:t>
            </a:r>
          </a:p>
          <a:p>
            <a:pPr indent="-274320" lvl="1" marL="274320">
              <a:buClr>
                <a:schemeClr val="accent3"/>
              </a:buClr>
              <a:buSzPct val="95000"/>
            </a:pPr>
            <a:r>
              <a:rPr dirty="0" lang="en-US" smtClean="0"/>
              <a:t>Artificial pacemaker  is used to stimulate a rhythmic heart beat by using electrical pulses .</a:t>
            </a:r>
          </a:p>
          <a:p>
            <a:pPr indent="-274320" lvl="1" marL="274320">
              <a:buClr>
                <a:schemeClr val="accent3"/>
              </a:buClr>
              <a:buSzPct val="95000"/>
            </a:pPr>
            <a:endParaRPr dirty="0" lang="en-US" smtClean="0"/>
          </a:p>
          <a:p>
            <a:pPr indent="-274320" lvl="1" marL="274320">
              <a:buClr>
                <a:schemeClr val="accent3"/>
              </a:buClr>
              <a:buSzPct val="95000"/>
            </a:pPr>
            <a:endParaRPr dirty="0" lang="en-US" smtClean="0"/>
          </a:p>
          <a:p>
            <a:endParaRPr dirty="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048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48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048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048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NEED of Artificial Pacemaker: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1"/>
            <a:r>
              <a:rPr dirty="0" lang="en-US" smtClean="0"/>
              <a:t>By giving external stimulation impulses it is possible to regulate the heart rate.</a:t>
            </a:r>
          </a:p>
          <a:p>
            <a:pPr lvl="1"/>
            <a:r>
              <a:rPr dirty="0" lang="en-US" smtClean="0"/>
              <a:t>In some cases heart beat may b slow as compare to normal heartbeat or may be fast. So it regulate or control the heart beat and make it normal.</a:t>
            </a:r>
          </a:p>
          <a:p>
            <a:pPr lvl="1"/>
            <a:endParaRPr dirty="0" lang="en-US" smtClean="0"/>
          </a:p>
          <a:p>
            <a:endParaRPr dirty="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7"/>
                                        <p:tgtEl>
                                          <p:spTgt spid="1048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0"/>
                                        <p:tgtEl>
                                          <p:spTgt spid="1048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Pacemaker System</a:t>
            </a:r>
            <a:endParaRPr dirty="0" lang="en-US"/>
          </a:p>
        </p:txBody>
      </p:sp>
      <p:sp>
        <p:nvSpPr>
          <p:cNvPr id="10486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6154" lnSpcReduction="20000"/>
          </a:bodyPr>
          <a:p>
            <a:pPr algn="just"/>
            <a:r>
              <a:rPr dirty="0" lang="en-US" smtClean="0"/>
              <a:t>A Pacemaker unit consist of two parts-</a:t>
            </a:r>
          </a:p>
          <a:p>
            <a:pPr algn="just">
              <a:buNone/>
            </a:pPr>
            <a:r>
              <a:rPr dirty="0" lang="en-US" smtClean="0"/>
              <a:t>      (</a:t>
            </a:r>
            <a:r>
              <a:rPr dirty="0" lang="en-US" err="1" smtClean="0"/>
              <a:t>i</a:t>
            </a:r>
            <a:r>
              <a:rPr dirty="0" lang="en-US" smtClean="0"/>
              <a:t>) An Electronic Unit- which generates stimulating impulses of controlled rate and amplitude (pulse Generator)</a:t>
            </a:r>
          </a:p>
          <a:p>
            <a:pPr algn="just">
              <a:buNone/>
            </a:pPr>
            <a:r>
              <a:rPr dirty="0" lang="en-US" smtClean="0"/>
              <a:t>      (ii) The Leads : Which carries pulses from the pulse generator to heart.</a:t>
            </a:r>
          </a:p>
          <a:p>
            <a:pPr algn="just"/>
            <a:r>
              <a:rPr dirty="0" lang="en-US" smtClean="0"/>
              <a:t>These perform two main functions</a:t>
            </a:r>
          </a:p>
          <a:p>
            <a:pPr algn="just"/>
            <a:r>
              <a:rPr dirty="0" lang="en-US" smtClean="0"/>
              <a:t>Sensing- A pacemaker sense the rate of heart beat.</a:t>
            </a:r>
          </a:p>
          <a:p>
            <a:pPr algn="just"/>
            <a:r>
              <a:rPr dirty="0" lang="en-US" smtClean="0"/>
              <a:t>Pacing – If heart beat sensed is slow then pacemaker  accelerate the heartbeat and make it normal and vice versa.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2000" id="7"/>
                                        <p:tgtEl>
                                          <p:spTgt spid="1048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2000" id="12"/>
                                        <p:tgtEl>
                                          <p:spTgt spid="1048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2000" id="17"/>
                                        <p:tgtEl>
                                          <p:spTgt spid="1048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2000" id="22"/>
                                        <p:tgtEl>
                                          <p:spTgt spid="1048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2000" id="27"/>
                                        <p:tgtEl>
                                          <p:spTgt spid="10486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2000" id="32"/>
                                        <p:tgtEl>
                                          <p:spTgt spid="10486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dirty="0" lang="en-US" smtClean="0"/>
              <a:t>Types of Artificial Pacemaker</a:t>
            </a:r>
            <a:endParaRPr dirty="0" lang="en-US"/>
          </a:p>
        </p:txBody>
      </p:sp>
      <p:sp>
        <p:nvSpPr>
          <p:cNvPr id="104864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>
                <a:latin typeface="Times New Roman" pitchFamily="18" charset="0"/>
                <a:cs typeface="Times New Roman" pitchFamily="18" charset="0"/>
              </a:rPr>
              <a:t>1. Internal Pacemaker</a:t>
            </a:r>
          </a:p>
          <a:p>
            <a:r>
              <a:rPr dirty="0" lang="en-US" smtClean="0">
                <a:latin typeface="Times New Roman" pitchFamily="18" charset="0"/>
                <a:cs typeface="Times New Roman" pitchFamily="18" charset="0"/>
              </a:rPr>
              <a:t>2. External Pacemaker</a:t>
            </a:r>
            <a:endParaRPr dirty="0"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500" id="7"/>
                                        <p:tgtEl>
                                          <p:spTgt spid="1048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500" id="12"/>
                                        <p:tgtEl>
                                          <p:spTgt spid="1048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p>
            <a:r>
              <a:rPr dirty="0" lang="en-US" smtClean="0">
                <a:latin typeface="Times New Roman" pitchFamily="18" charset="0"/>
                <a:cs typeface="Times New Roman" pitchFamily="18" charset="0"/>
              </a:rPr>
              <a:t>Internal Pacemaker</a:t>
            </a:r>
            <a:endParaRPr dirty="0" lang="en-US"/>
          </a:p>
        </p:txBody>
      </p:sp>
      <p:pic>
        <p:nvPicPr>
          <p:cNvPr id="2097160" name="Content Placeholder 3" descr="fig 6.1_191(10)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rcRect l="19142" t="4545" b="13636"/>
          <a:stretch>
            <a:fillRect/>
          </a:stretch>
        </p:blipFill>
        <p:spPr>
          <a:xfrm>
            <a:off x="609600" y="3657600"/>
            <a:ext cx="3218688" cy="2743200"/>
          </a:xfrm>
        </p:spPr>
      </p:pic>
      <p:sp>
        <p:nvSpPr>
          <p:cNvPr id="1048642" name="TextBox 4"/>
          <p:cNvSpPr txBox="1"/>
          <p:nvPr/>
        </p:nvSpPr>
        <p:spPr>
          <a:xfrm>
            <a:off x="304800" y="1676400"/>
            <a:ext cx="6514732" cy="22250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en-US" smtClean="0"/>
              <a:t>It is permanently implanted in patients whose 		            SA nod has failed to function properly.</a:t>
            </a:r>
          </a:p>
          <a:p>
            <a:endParaRPr dirty="0" lang="en-US" smtClean="0"/>
          </a:p>
          <a:p>
            <a:r>
              <a:rPr dirty="0" lang="en-US" smtClean="0"/>
              <a:t>   In this entire system is inside the body i.e. electrodes , electronic circuitry , and power supply.</a:t>
            </a:r>
          </a:p>
          <a:p>
            <a:endParaRPr dirty="0" lang="en-US" smtClean="0"/>
          </a:p>
          <a:p>
            <a:endParaRPr dirty="0" lang="en-US" smtClean="0"/>
          </a:p>
          <a:p>
            <a:endParaRPr dirty="0" lang="en-US"/>
          </a:p>
        </p:txBody>
      </p:sp>
      <p:pic>
        <p:nvPicPr>
          <p:cNvPr id="2097161" name="Picture 2" descr="C:\Users\acer\Desktop\meducal\images3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4114800" y="3581400"/>
            <a:ext cx="4724400" cy="2934101"/>
          </a:xfrm>
          <a:prstGeom prst="rect"/>
          <a:noFill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External Pacemaker</a:t>
            </a:r>
            <a:endParaRPr dirty="0" lang="en-US"/>
          </a:p>
        </p:txBody>
      </p:sp>
      <p:sp>
        <p:nvSpPr>
          <p:cNvPr id="104864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It consist of an externally worn pulse generator connected to electrodes located on myocardium.</a:t>
            </a:r>
          </a:p>
          <a:p>
            <a:r>
              <a:rPr dirty="0" lang="en-US" smtClean="0"/>
              <a:t>These are used on patients with temporary heart irregularity like arrhythmias.</a:t>
            </a:r>
          </a:p>
          <a:p>
            <a:endParaRPr dirty="0" lang="en-US"/>
          </a:p>
        </p:txBody>
      </p:sp>
      <p:pic>
        <p:nvPicPr>
          <p:cNvPr id="2097162" name="Picture 7" descr="C:\Users\acer\Desktop\meducal\image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143000" y="3886200"/>
            <a:ext cx="1895475" cy="2419350"/>
          </a:xfrm>
          <a:prstGeom prst="rect"/>
          <a:noFill/>
        </p:spPr>
      </p:pic>
      <p:pic>
        <p:nvPicPr>
          <p:cNvPr id="2097163" name="Picture 8" descr="C:\Users\acer\Desktop\meducal\images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3581400" y="4038600"/>
            <a:ext cx="4648200" cy="2128092"/>
          </a:xfrm>
          <a:prstGeom prst="rect"/>
          <a:noFill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dirty="0" lang="en-US" smtClean="0"/>
              <a:t>Difference between external Pacemaker and internal Pacemaker</a:t>
            </a:r>
            <a:endParaRPr dirty="0" lang="en-US"/>
          </a:p>
        </p:txBody>
      </p:sp>
      <p:pic>
        <p:nvPicPr>
          <p:cNvPr id="2097164" name="Picture 2" descr="C:\Users\acer\Desktop\meducal\fig 6.1_191(13)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52400" y="1828800"/>
            <a:ext cx="8232335" cy="4572000"/>
          </a:xfrm>
          <a:prstGeom prst="rect"/>
          <a:noFill/>
        </p:spPr>
      </p:pic>
    </p:spTree>
  </p:cSld>
  <p:clrMapOvr>
    <a:masterClrMapping/>
  </p:clrMapOvr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>
                <a:solidFill>
                  <a:schemeClr val="accent5">
                    <a:lumMod val="75000"/>
                  </a:schemeClr>
                </a:solidFill>
              </a:rPr>
              <a:t>Heart Rate Measurement</a:t>
            </a:r>
            <a:endParaRPr dirty="0"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4860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dirty="0" lang="en-US" smtClean="0"/>
          </a:p>
          <a:p>
            <a:r>
              <a:rPr dirty="0" lang="en-US" smtClean="0"/>
              <a:t>Heart rate range 0-250beats per minute.</a:t>
            </a:r>
          </a:p>
          <a:p>
            <a:r>
              <a:rPr dirty="0" lang="en-US" smtClean="0"/>
              <a:t>For adult 72.</a:t>
            </a:r>
          </a:p>
          <a:p>
            <a:endParaRPr dirty="0" lang="en-US" smtClean="0"/>
          </a:p>
          <a:p>
            <a:endParaRPr dirty="0" lang="en-US" smtClean="0"/>
          </a:p>
          <a:p>
            <a:endParaRPr dirty="0" lang="en-US" smtClean="0"/>
          </a:p>
          <a:p>
            <a:endParaRPr dirty="0" lang="en-US" smtClean="0"/>
          </a:p>
          <a:p>
            <a:endParaRPr dirty="0" lang="en-US" smtClean="0"/>
          </a:p>
          <a:p>
            <a:endParaRPr dirty="0" lang="en-US" smtClean="0"/>
          </a:p>
          <a:p>
            <a:endParaRPr dirty="0" lang="en-US" smtClean="0"/>
          </a:p>
          <a:p>
            <a:endParaRPr dirty="0" lang="en-US" smtClean="0"/>
          </a:p>
          <a:p>
            <a:endParaRPr dirty="0" lang="en-US" smtClean="0"/>
          </a:p>
          <a:p>
            <a:endParaRPr dirty="0" lang="en-US"/>
          </a:p>
        </p:txBody>
      </p:sp>
    </p:spTree>
  </p:cSld>
  <p:clrMapOvr>
    <a:masterClrMapping/>
  </p:clrMapOvr>
  <p:timing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Defibrillator </a:t>
            </a:r>
            <a:endParaRPr dirty="0" lang="en-US"/>
          </a:p>
        </p:txBody>
      </p:sp>
      <p:sp>
        <p:nvSpPr>
          <p:cNvPr id="104864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dirty="0" lang="en-US"/>
          </a:p>
        </p:txBody>
      </p:sp>
      <p:pic>
        <p:nvPicPr>
          <p:cNvPr id="2097165" name="Picture 2" descr="C:\Users\acer\Desktop\meducal\fig 6.1_191(14)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590800" y="3505200"/>
            <a:ext cx="5084763" cy="2636837"/>
          </a:xfrm>
          <a:prstGeom prst="rect"/>
          <a:noFill/>
        </p:spPr>
      </p:pic>
    </p:spTree>
  </p:cSld>
  <p:clrMapOvr>
    <a:masterClrMapping/>
  </p:clrMapOvr>
  <p:timing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Types of Defibrillator</a:t>
            </a:r>
            <a:endParaRPr dirty="0" lang="en-US"/>
          </a:p>
        </p:txBody>
      </p:sp>
      <p:sp>
        <p:nvSpPr>
          <p:cNvPr id="104864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AC</a:t>
            </a:r>
          </a:p>
          <a:p>
            <a:r>
              <a:rPr dirty="0" lang="en-US" smtClean="0"/>
              <a:t>DC</a:t>
            </a:r>
          </a:p>
          <a:p>
            <a:r>
              <a:rPr dirty="0" lang="en-US" smtClean="0"/>
              <a:t>ICD</a:t>
            </a:r>
          </a:p>
          <a:p>
            <a:r>
              <a:rPr dirty="0" lang="en-US" smtClean="0"/>
              <a:t>AED</a:t>
            </a:r>
            <a:endParaRPr dirty="0" lang="en-US"/>
          </a:p>
        </p:txBody>
      </p:sp>
    </p:spTree>
  </p:cSld>
  <p:clrMapOvr>
    <a:masterClrMapping/>
  </p:clrMapOvr>
  <p:timing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AC Defibrillator:</a:t>
            </a:r>
            <a:endParaRPr dirty="0" lang="en-US"/>
          </a:p>
        </p:txBody>
      </p:sp>
      <p:sp>
        <p:nvSpPr>
          <p:cNvPr id="104865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AC Defibrillator</a:t>
            </a:r>
            <a:endParaRPr dirty="0" lang="en-US"/>
          </a:p>
        </p:txBody>
      </p:sp>
      <p:sp>
        <p:nvSpPr>
          <p:cNvPr id="104865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6154" lnSpcReduction="20000"/>
          </a:bodyPr>
          <a:p>
            <a:pPr algn="just"/>
            <a:r>
              <a:rPr dirty="0" lang="en-US" smtClean="0"/>
              <a:t>Fibrillation-The synchronization between </a:t>
            </a:r>
            <a:r>
              <a:rPr dirty="0" lang="en-US" err="1" smtClean="0"/>
              <a:t>artria</a:t>
            </a:r>
            <a:r>
              <a:rPr dirty="0" lang="en-US" smtClean="0"/>
              <a:t> and ventricles of heart by which it can perform the function of pumping blood to each part of body .</a:t>
            </a:r>
          </a:p>
          <a:p>
            <a:pPr algn="just"/>
            <a:r>
              <a:rPr dirty="0" lang="en-US" smtClean="0"/>
              <a:t>If the synchronization between </a:t>
            </a:r>
            <a:r>
              <a:rPr dirty="0" lang="en-US" err="1" smtClean="0"/>
              <a:t>artria</a:t>
            </a:r>
            <a:r>
              <a:rPr dirty="0" lang="en-US" smtClean="0"/>
              <a:t> and ventricles is lost then this condition is called Fibrillation.</a:t>
            </a:r>
          </a:p>
          <a:p>
            <a:pPr algn="just"/>
            <a:r>
              <a:rPr dirty="0" lang="en-US" smtClean="0"/>
              <a:t>During fibrillation heart will not work properly and may lead to disastrous results even to death of patient.</a:t>
            </a:r>
          </a:p>
          <a:p>
            <a:pPr algn="just"/>
            <a:r>
              <a:rPr dirty="0" lang="en-US" smtClean="0"/>
              <a:t>Defibrillation- The process by which a high voltage signal of around 6A current is applied to patient for around 0.25 sec to 1 sec to establish synchronization.</a:t>
            </a:r>
          </a:p>
          <a:p>
            <a:pPr algn="just"/>
            <a:endParaRPr dirty="0" lang="en-US" smtClean="0"/>
          </a:p>
          <a:p>
            <a:pPr algn="just"/>
            <a:endParaRPr dirty="0" lang="en-US"/>
          </a:p>
        </p:txBody>
      </p:sp>
    </p:spTree>
  </p:cSld>
  <p:clrMapOvr>
    <a:masterClrMapping/>
  </p:clrMapOvr>
  <p:timing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DC Defibrillator</a:t>
            </a:r>
            <a:endParaRPr dirty="0" lang="en-US"/>
          </a:p>
        </p:txBody>
      </p:sp>
      <p:sp>
        <p:nvSpPr>
          <p:cNvPr id="104865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dirty="0" lang="en-US"/>
          </a:p>
        </p:txBody>
      </p:sp>
      <p:pic>
        <p:nvPicPr>
          <p:cNvPr id="2097166" name="Picture 2" descr="E:\meducal\fig 6.1_191(12)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7265" t="24004" r="24238" b="53447"/>
          <a:stretch>
            <a:fillRect/>
          </a:stretch>
        </p:blipFill>
        <p:spPr bwMode="auto">
          <a:xfrm>
            <a:off x="1905000" y="3733800"/>
            <a:ext cx="5029200" cy="2362200"/>
          </a:xfrm>
          <a:prstGeom prst="rect"/>
          <a:noFill/>
        </p:spPr>
      </p:pic>
    </p:spTree>
  </p:cSld>
  <p:clrMapOvr>
    <a:masterClrMapping/>
  </p:clrMapOvr>
  <p:timing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dirty="0" lang="en-US" smtClean="0"/>
              <a:t>ICD –Internal Cardiac Defibrillator</a:t>
            </a:r>
            <a:endParaRPr dirty="0" lang="en-US"/>
          </a:p>
        </p:txBody>
      </p:sp>
      <p:sp>
        <p:nvSpPr>
          <p:cNvPr id="104865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dirty="0" lang="en-US"/>
          </a:p>
        </p:txBody>
      </p:sp>
      <p:pic>
        <p:nvPicPr>
          <p:cNvPr id="2097167" name="Picture 2" descr="E:\meducal\fig 6.1_191(12)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10378" t="74193" r="5557" b="6168"/>
          <a:stretch>
            <a:fillRect/>
          </a:stretch>
        </p:blipFill>
        <p:spPr bwMode="auto">
          <a:xfrm>
            <a:off x="1676400" y="4267200"/>
            <a:ext cx="6172200" cy="2057400"/>
          </a:xfrm>
          <a:prstGeom prst="rect"/>
          <a:noFill/>
        </p:spPr>
      </p:pic>
    </p:spTree>
  </p:cSld>
  <p:clrMapOvr>
    <a:masterClrMapping/>
  </p:clrMapOvr>
  <p:timing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dirty="0" lang="en-US" smtClean="0"/>
              <a:t>Use of Microprocessor in Patient Monitoring System</a:t>
            </a:r>
            <a:endParaRPr dirty="0" lang="en-US"/>
          </a:p>
        </p:txBody>
      </p:sp>
      <p:sp>
        <p:nvSpPr>
          <p:cNvPr id="104865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Do Your self.</a:t>
            </a:r>
            <a:endParaRPr dirty="0" lang="en-US"/>
          </a:p>
        </p:txBody>
      </p:sp>
    </p:spTree>
  </p:cSld>
  <p:clrMapOvr>
    <a:masterClrMapping/>
  </p:clrMapOvr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dirty="0" lang="en-US" smtClean="0"/>
              <a:t>Methods to measure heart rate</a:t>
            </a:r>
            <a:endParaRPr dirty="0" lang="en-US"/>
          </a:p>
        </p:txBody>
      </p:sp>
      <p:sp>
        <p:nvSpPr>
          <p:cNvPr id="104860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1 By measuring pulse rate</a:t>
            </a:r>
          </a:p>
          <a:p>
            <a:r>
              <a:rPr dirty="0" lang="en-US" smtClean="0"/>
              <a:t>2 By using a Stethoscope</a:t>
            </a:r>
          </a:p>
          <a:p>
            <a:r>
              <a:rPr dirty="0" lang="en-US" smtClean="0"/>
              <a:t>3 By using ECG Signal</a:t>
            </a:r>
          </a:p>
          <a:p>
            <a:r>
              <a:rPr dirty="0" lang="en-US" smtClean="0"/>
              <a:t>4 By using </a:t>
            </a:r>
            <a:r>
              <a:rPr dirty="0" lang="en-US" err="1" smtClean="0"/>
              <a:t>Cardiotachometer</a:t>
            </a:r>
            <a:endParaRPr dirty="0" lang="en-US" smtClean="0"/>
          </a:p>
          <a:p>
            <a:r>
              <a:rPr dirty="0" lang="en-US" smtClean="0"/>
              <a:t>5 By using Heart Rate Monitor</a:t>
            </a:r>
          </a:p>
          <a:p>
            <a:endParaRPr dirty="0" lang="en-US" smtClean="0"/>
          </a:p>
          <a:p>
            <a:endParaRPr dirty="0" lang="en-US"/>
          </a:p>
        </p:txBody>
      </p:sp>
    </p:spTree>
  </p:cSld>
  <p:clrMapOvr>
    <a:masterClrMapping/>
  </p:clrMapOvr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lang="en-US" smtClean="0"/>
              <a:t>Pulse Rate Measurement </a:t>
            </a:r>
            <a:endParaRPr dirty="0" lang="en-US"/>
          </a:p>
        </p:txBody>
      </p:sp>
      <p:sp>
        <p:nvSpPr>
          <p:cNvPr id="104860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Pulse Rate – displacement of blood vessels wall which can be felt in some areas of body like wrist . Neck ,temple area behind ear.</a:t>
            </a:r>
          </a:p>
          <a:p>
            <a:r>
              <a:rPr dirty="0" lang="en-US" smtClean="0"/>
              <a:t>Most commonly measured at wrist.</a:t>
            </a:r>
          </a:p>
          <a:p>
            <a:endParaRPr dirty="0" lang="en-US"/>
          </a:p>
        </p:txBody>
      </p:sp>
    </p:spTree>
  </p:cSld>
  <p:clrMapOvr>
    <a:masterClrMapping/>
  </p:clrMapOvr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dirty="0" lang="en-US" smtClean="0"/>
              <a:t>Methods to Pulse Rate Measurement </a:t>
            </a:r>
            <a:endParaRPr dirty="0" lang="en-US"/>
          </a:p>
        </p:txBody>
      </p:sp>
      <p:sp>
        <p:nvSpPr>
          <p:cNvPr id="104860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1 Electrical Impedance Method</a:t>
            </a:r>
          </a:p>
          <a:p>
            <a:r>
              <a:rPr dirty="0" lang="en-US" smtClean="0"/>
              <a:t>2 Strain Gauze Method </a:t>
            </a:r>
          </a:p>
          <a:p>
            <a:r>
              <a:rPr dirty="0" lang="en-US" smtClean="0"/>
              <a:t>3 Photoelectric method</a:t>
            </a:r>
          </a:p>
          <a:p>
            <a:r>
              <a:rPr dirty="0" lang="en-US" smtClean="0"/>
              <a:t>4 </a:t>
            </a:r>
            <a:r>
              <a:rPr dirty="0" lang="en-US" err="1" smtClean="0"/>
              <a:t>Plythsmography</a:t>
            </a:r>
            <a:endParaRPr dirty="0" lang="en-US" smtClean="0"/>
          </a:p>
          <a:p>
            <a:endParaRPr dirty="0" lang="en-US"/>
          </a:p>
        </p:txBody>
      </p:sp>
    </p:spTree>
  </p:cSld>
  <p:clrMapOvr>
    <a:masterClrMapping/>
  </p:clrMapOvr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Photoelectric method </a:t>
            </a:r>
            <a:endParaRPr dirty="0" lang="en-US"/>
          </a:p>
        </p:txBody>
      </p:sp>
      <p:sp>
        <p:nvSpPr>
          <p:cNvPr id="104860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Transmittance method</a:t>
            </a:r>
          </a:p>
          <a:p>
            <a:endParaRPr dirty="0" lang="en-US" smtClean="0"/>
          </a:p>
          <a:p>
            <a:endParaRPr dirty="0" lang="en-US" smtClean="0"/>
          </a:p>
          <a:p>
            <a:endParaRPr dirty="0" lang="en-US"/>
          </a:p>
        </p:txBody>
      </p:sp>
      <p:pic>
        <p:nvPicPr>
          <p:cNvPr id="2097152" name="Content Placeholder 3" descr="fig 6.1_191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l="29249" t="22395" r="11411" b="48811"/>
          <a:stretch>
            <a:fillRect/>
          </a:stretch>
        </p:blipFill>
        <p:spPr>
          <a:xfrm>
            <a:off x="1828800" y="2362200"/>
            <a:ext cx="4512733" cy="3124200"/>
          </a:xfrm>
          <a:prstGeom prst="rect"/>
        </p:spPr>
      </p:pic>
    </p:spTree>
  </p:cSld>
  <p:clrMapOvr>
    <a:masterClrMapping/>
  </p:clrMapOvr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Reflectance method</a:t>
            </a:r>
            <a:endParaRPr dirty="0" lang="en-US"/>
          </a:p>
        </p:txBody>
      </p:sp>
      <p:pic>
        <p:nvPicPr>
          <p:cNvPr id="2097153" name="Content Placeholder 5" descr="fig 6.1_191(1)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rcRect l="11567" t="24244" r="23577" b="52859"/>
          <a:stretch>
            <a:fillRect/>
          </a:stretch>
        </p:blipFill>
        <p:spPr>
          <a:xfrm>
            <a:off x="1447800" y="2133600"/>
            <a:ext cx="6656294" cy="3352800"/>
          </a:xfrm>
        </p:spPr>
      </p:pic>
    </p:spTree>
  </p:cSld>
  <p:clrMapOvr>
    <a:masterClrMapping/>
  </p:clrMapOvr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err="1" smtClean="0"/>
              <a:t>Plythsmography</a:t>
            </a:r>
            <a:endParaRPr dirty="0" lang="en-US"/>
          </a:p>
        </p:txBody>
      </p:sp>
      <p:pic>
        <p:nvPicPr>
          <p:cNvPr id="2097154" name="Content Placeholder 3" descr="fig 6.1_191(2)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rcRect l="21175" t="1684" r="-444" b="62960"/>
          <a:stretch>
            <a:fillRect/>
          </a:stretch>
        </p:blipFill>
        <p:spPr>
          <a:xfrm>
            <a:off x="1066800" y="2209800"/>
            <a:ext cx="6585857" cy="4191000"/>
          </a:xfrm>
        </p:spPr>
      </p:pic>
    </p:spTree>
  </p:cSld>
  <p:clrMapOvr>
    <a:masterClrMapping/>
  </p:clrMapOvr>
  <p:timing/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lastClr="000000" val="windowText"/>
      </a:dk1>
      <a:lt1>
        <a:sysClr lastClr="FFFFFF" val="window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algn="ctr" blurRad="57150" dir="5400000" dist="38100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algn="ctr" blurRad="57150" dir="5400000" dist="38100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algn="ctr" blurRad="57150" dir="5400000" dist="38100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dir="tl" rig="glow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algn="tl" flip="none" sx="65000" sy="65000" tx="0" ty="0"/>
        </a:blip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Patient Monitoring System</dc:title>
  <dc:creator>acer</dc:creator>
  <cp:lastModifiedBy>acer</cp:lastModifiedBy>
  <dcterms:created xsi:type="dcterms:W3CDTF">2006-08-15T13:00:00Z</dcterms:created>
  <dcterms:modified xsi:type="dcterms:W3CDTF">2020-03-26T07:02:48Z</dcterms:modified>
</cp:coreProperties>
</file>